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  <p:sldMasterId id="2147483685" r:id="rId4"/>
    <p:sldMasterId id="2147483697" r:id="rId5"/>
    <p:sldMasterId id="2147483709" r:id="rId6"/>
    <p:sldMasterId id="2147483722" r:id="rId7"/>
    <p:sldMasterId id="2147483735" r:id="rId8"/>
    <p:sldMasterId id="2147483748" r:id="rId9"/>
    <p:sldMasterId id="2147483760" r:id="rId10"/>
    <p:sldMasterId id="2147483772" r:id="rId11"/>
    <p:sldMasterId id="2147483785" r:id="rId12"/>
  </p:sldMasterIdLst>
  <p:notesMasterIdLst>
    <p:notesMasterId r:id="rId30"/>
  </p:notesMasterIdLst>
  <p:sldIdLst>
    <p:sldId id="7288" r:id="rId13"/>
    <p:sldId id="7305" r:id="rId14"/>
    <p:sldId id="513" r:id="rId15"/>
    <p:sldId id="7289" r:id="rId16"/>
    <p:sldId id="7291" r:id="rId17"/>
    <p:sldId id="7292" r:id="rId18"/>
    <p:sldId id="7302" r:id="rId19"/>
    <p:sldId id="7294" r:id="rId20"/>
    <p:sldId id="7295" r:id="rId21"/>
    <p:sldId id="7300" r:id="rId22"/>
    <p:sldId id="7304" r:id="rId23"/>
    <p:sldId id="7303" r:id="rId24"/>
    <p:sldId id="7296" r:id="rId25"/>
    <p:sldId id="7297" r:id="rId26"/>
    <p:sldId id="7299" r:id="rId27"/>
    <p:sldId id="1216" r:id="rId28"/>
    <p:sldId id="1231" r:id="rId29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053" initials="1" lastIdx="1" clrIdx="0"/>
  <p:cmAuthor id="2" name="xiao ji" initials="xj" lastIdx="14" clrIdx="1"/>
  <p:cmAuthor id="3" name="zheng ye" initials="zy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26FC5"/>
    <a:srgbClr val="F5F5F5"/>
    <a:srgbClr val="6289CE"/>
    <a:srgbClr val="87A5DA"/>
    <a:srgbClr val="A8BEE4"/>
    <a:srgbClr val="FF0000"/>
    <a:srgbClr val="0101FF"/>
    <a:srgbClr val="97C1FF"/>
    <a:srgbClr val="FFE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1298" autoAdjust="0"/>
  </p:normalViewPr>
  <p:slideViewPr>
    <p:cSldViewPr showGuides="1">
      <p:cViewPr varScale="1">
        <p:scale>
          <a:sx n="74" d="100"/>
          <a:sy n="74" d="100"/>
        </p:scale>
        <p:origin x="80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-328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754063"/>
            <a:ext cx="5854700" cy="329406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5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8" cy="3952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68D16A1-981C-422C-A29D-4086BFDDF11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2025/3/6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B7187-B74B-4FF0-8222-E95223553BD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2679-2CD9-99BE-E0F4-823F8E0F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98B27C-C425-9120-945D-FAFB25A6E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5F9BF7-4DCE-E9B3-E47C-F020D90D7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34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3B04-9AF1-8A01-5FA6-59C965A7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A5447B-2D9F-C5E2-E678-6C42AE890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834E2B-095D-D583-69A0-74C19A0AD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3B69FF-0192-36B8-8E29-FBBE8D3E3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291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猫狗             </a:t>
            </a:r>
            <a:r>
              <a:rPr lang="en-US" altLang="zh-CN" b="1" dirty="0"/>
              <a:t>Precision</a:t>
            </a:r>
            <a:r>
              <a:rPr lang="zh-CN" altLang="en-US" dirty="0"/>
              <a:t>（精确度）：表示模型预测为正例的样本中，实际为正例的比例。垃圾邮件检测</a:t>
            </a:r>
            <a:endParaRPr lang="en-US" altLang="zh-CN" dirty="0"/>
          </a:p>
          <a:p>
            <a:r>
              <a:rPr lang="zh-CN" altLang="en-US" dirty="0"/>
              <a:t>车和卡车      </a:t>
            </a:r>
            <a:r>
              <a:rPr lang="en-US" altLang="zh-CN" b="1" dirty="0"/>
              <a:t>Recall</a:t>
            </a:r>
            <a:r>
              <a:rPr lang="zh-CN" altLang="en-US" dirty="0"/>
              <a:t>（召回率）：表示实际为正例的样本中，模型正确预测为正例的比例。癌症检测</a:t>
            </a:r>
            <a:endParaRPr lang="en-US" altLang="zh-CN" dirty="0"/>
          </a:p>
          <a:p>
            <a:r>
              <a:rPr lang="zh-CN" altLang="en-US" dirty="0"/>
              <a:t>鸟和飞机      </a:t>
            </a:r>
            <a:r>
              <a:rPr lang="en-US" altLang="zh-CN" dirty="0"/>
              <a:t>f1</a:t>
            </a:r>
            <a:r>
              <a:rPr lang="zh-CN" altLang="en-US" dirty="0"/>
              <a:t>：两倍上面的并联，调和平均值    文本分类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 </a:t>
            </a:r>
            <a:r>
              <a:rPr lang="zh-CN" altLang="en-US" dirty="0"/>
              <a:t>曲线适用</a:t>
            </a:r>
            <a:r>
              <a:rPr lang="en-US" altLang="zh-CN" dirty="0"/>
              <a:t>-》recall</a:t>
            </a:r>
          </a:p>
          <a:p>
            <a:r>
              <a:rPr lang="en-US" altLang="zh-CN" dirty="0"/>
              <a:t>ROC-》</a:t>
            </a:r>
            <a:r>
              <a:rPr lang="en-US" altLang="zh-CN" dirty="0" err="1"/>
              <a:t>precesion</a:t>
            </a:r>
            <a:endParaRPr lang="en-US" altLang="zh-CN" dirty="0"/>
          </a:p>
          <a:p>
            <a:r>
              <a:rPr lang="zh-CN" altLang="en-US" dirty="0"/>
              <a:t>猫。狗鸟。鹿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升级：传统</a:t>
            </a:r>
            <a:r>
              <a:rPr lang="en-US" altLang="zh-CN" dirty="0" err="1"/>
              <a:t>LeNet</a:t>
            </a:r>
            <a:r>
              <a:rPr lang="zh-CN" altLang="en-US" dirty="0"/>
              <a:t>是为了银行支票上的手写数字识别（</a:t>
            </a:r>
            <a:r>
              <a:rPr lang="en-US" altLang="zh-CN" dirty="0"/>
              <a:t>MNIST </a:t>
            </a:r>
            <a:r>
              <a:rPr lang="zh-CN" altLang="en-US" dirty="0"/>
              <a:t>数据集），升级：单通道与多通道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卷积（</a:t>
            </a:r>
            <a:r>
              <a:rPr lang="en-US" altLang="zh-CN" dirty="0"/>
              <a:t>Convolution</a:t>
            </a:r>
            <a:r>
              <a:rPr lang="zh-CN" altLang="en-US" dirty="0"/>
              <a:t>）是</a:t>
            </a:r>
            <a:r>
              <a:rPr lang="en-US" altLang="zh-CN" b="1" dirty="0"/>
              <a:t>CNN </a:t>
            </a:r>
            <a:r>
              <a:rPr lang="zh-CN" altLang="en-US" b="1" dirty="0"/>
              <a:t>提取图像特征的核心操作</a:t>
            </a:r>
            <a:r>
              <a:rPr lang="zh-CN" altLang="en-US" dirty="0"/>
              <a:t>，它通过一个</a:t>
            </a:r>
            <a:r>
              <a:rPr lang="zh-CN" altLang="en-US" b="1" dirty="0"/>
              <a:t>小型滤波器（</a:t>
            </a:r>
            <a:r>
              <a:rPr lang="en-US" altLang="zh-CN" b="1" dirty="0"/>
              <a:t>Kernel</a:t>
            </a:r>
            <a:r>
              <a:rPr lang="zh-CN" altLang="en-US" b="1" dirty="0"/>
              <a:t>）</a:t>
            </a:r>
            <a:r>
              <a:rPr lang="zh-CN" altLang="en-US" dirty="0"/>
              <a:t> 在图像上滑动（即“卷积”），计算加权和，从而提取</a:t>
            </a:r>
            <a:r>
              <a:rPr lang="zh-CN" altLang="en-US" b="1" dirty="0"/>
              <a:t>边缘、纹理、形状等局部特征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池化（</a:t>
            </a:r>
            <a:r>
              <a:rPr lang="en-US" altLang="zh-CN" dirty="0"/>
              <a:t>Pooling</a:t>
            </a:r>
            <a:r>
              <a:rPr lang="zh-CN" altLang="en-US" dirty="0"/>
              <a:t>）是一种</a:t>
            </a:r>
            <a:r>
              <a:rPr lang="zh-CN" altLang="en-US" b="1" dirty="0"/>
              <a:t>降维操作</a:t>
            </a:r>
            <a:r>
              <a:rPr lang="zh-CN" altLang="en-US" dirty="0"/>
              <a:t>，用于</a:t>
            </a:r>
            <a:r>
              <a:rPr lang="zh-CN" altLang="en-US" b="1" dirty="0"/>
              <a:t>减少计算量</a:t>
            </a:r>
            <a:r>
              <a:rPr lang="zh-CN" altLang="en-US" dirty="0"/>
              <a:t>、</a:t>
            </a:r>
            <a:r>
              <a:rPr lang="zh-CN" altLang="en-US" b="1" dirty="0"/>
              <a:t>提高模型对位移和噪声的鲁棒性</a:t>
            </a:r>
            <a:r>
              <a:rPr lang="zh-CN" altLang="en-US" dirty="0"/>
              <a:t>。它通过对一定区域内的像素取最大值（</a:t>
            </a:r>
            <a:r>
              <a:rPr lang="en-US" altLang="zh-CN" dirty="0"/>
              <a:t>Max Pooling</a:t>
            </a:r>
            <a:r>
              <a:rPr lang="zh-CN" altLang="en-US" dirty="0"/>
              <a:t>）或平均值（</a:t>
            </a:r>
            <a:r>
              <a:rPr lang="en-US" altLang="zh-CN" dirty="0"/>
              <a:t>Average Pooling</a:t>
            </a:r>
            <a:r>
              <a:rPr lang="zh-CN" altLang="en-US" dirty="0"/>
              <a:t>），缩小特征图尺寸。</a:t>
            </a:r>
            <a:endParaRPr lang="en-US" altLang="zh-CN" dirty="0"/>
          </a:p>
          <a:p>
            <a:r>
              <a:rPr lang="zh-CN" altLang="en-US" b="1" dirty="0"/>
              <a:t>区别：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数学卷积</a:t>
            </a:r>
            <a:r>
              <a:rPr lang="zh-CN" altLang="en-US" dirty="0"/>
              <a:t> 关注信号的平滑、去噪、变换（傅里叶变换）。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CNN </a:t>
            </a:r>
            <a:r>
              <a:rPr lang="zh-CN" altLang="en-US" b="1" dirty="0"/>
              <a:t>卷积</a:t>
            </a:r>
            <a:r>
              <a:rPr lang="zh-CN" altLang="en-US" dirty="0"/>
              <a:t> 关注局部特征提取（边缘、纹理）。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CNN </a:t>
            </a:r>
            <a:r>
              <a:rPr lang="zh-CN" altLang="en-US" dirty="0"/>
              <a:t>卷积没有严格遵循数学卷积的</a:t>
            </a:r>
            <a:r>
              <a:rPr lang="zh-CN" altLang="en-US" b="1" dirty="0"/>
              <a:t>翻转（</a:t>
            </a:r>
            <a:r>
              <a:rPr lang="en-US" altLang="zh-CN" b="1" dirty="0"/>
              <a:t>Flip</a:t>
            </a:r>
            <a:r>
              <a:rPr lang="zh-CN" altLang="en-US" b="1" dirty="0"/>
              <a:t>）</a:t>
            </a:r>
            <a:r>
              <a:rPr lang="zh-CN" altLang="en-US" dirty="0"/>
              <a:t>，实际上更像</a:t>
            </a:r>
            <a:r>
              <a:rPr lang="zh-CN" altLang="en-US" b="1" dirty="0"/>
              <a:t>互相关（</a:t>
            </a:r>
            <a:r>
              <a:rPr lang="en-US" altLang="zh-CN" b="1" dirty="0"/>
              <a:t>Cross-Correlation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4B55C-7B3E-1312-E7E4-A9CAE54E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A5449D-325A-497B-228C-59262F254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0E30C-E304-A163-71E6-E76E5773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36182C-BD53-F06C-C2D4-BA3F930BC9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13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的</a:t>
            </a:r>
            <a:r>
              <a:rPr lang="en-US" altLang="zh-CN" dirty="0" err="1"/>
              <a:t>gpu</a:t>
            </a:r>
            <a:r>
              <a:rPr lang="zh-CN" altLang="en-US" dirty="0"/>
              <a:t>加速还</a:t>
            </a:r>
            <a:r>
              <a:rPr lang="en-US" altLang="zh-CN" dirty="0"/>
              <a:t>bug</a:t>
            </a:r>
            <a:r>
              <a:rPr lang="zh-CN" altLang="en-US" dirty="0"/>
              <a:t>了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这种方法能够保留更具代表性的特征，特别是在局部区域内最显著的特征（如边缘、角点等）。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892565"/>
            <a:ext cx="10363200" cy="7078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74BE7-9BD0-4648-9EDE-5367F50A1DEF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E0771-5D6C-4EE4-9B6A-30C8A25287AB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53376-84C7-40EC-9CC3-7C03C4C9EDDC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79446-51D8-486E-AB7B-2E0D84E0BCF9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2E25-9A31-49C0-A971-37502DF7A21F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01C3B-0908-4A3B-9FC8-AE8028F321FF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83651" y="261939"/>
            <a:ext cx="738664" cy="5616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9167" y="261939"/>
            <a:ext cx="8151284" cy="5616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279EE-0541-4E8E-8034-7A956EC7524C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A8779-C708-49B0-8069-7854DEAC0A71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b="12630"/>
          <a:stretch>
            <a:fillRect/>
          </a:stretch>
        </p:blipFill>
        <p:spPr>
          <a:xfrm>
            <a:off x="8669117" y="188640"/>
            <a:ext cx="2522770" cy="662583"/>
          </a:xfrm>
          <a:prstGeom prst="rect">
            <a:avLst/>
          </a:prstGeom>
        </p:spPr>
      </p:pic>
      <p:pic>
        <p:nvPicPr>
          <p:cNvPr id="8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18"/>
          <a:stretch>
            <a:fillRect/>
          </a:stretch>
        </p:blipFill>
        <p:spPr bwMode="auto">
          <a:xfrm>
            <a:off x="11064552" y="188640"/>
            <a:ext cx="813633" cy="62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514364" y="404664"/>
            <a:ext cx="238672" cy="238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95028" y="583396"/>
            <a:ext cx="238672" cy="238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35360" y="225932"/>
            <a:ext cx="238672" cy="238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b="12630"/>
          <a:stretch>
            <a:fillRect/>
          </a:stretch>
        </p:blipFill>
        <p:spPr>
          <a:xfrm>
            <a:off x="8669117" y="188640"/>
            <a:ext cx="2522770" cy="662583"/>
          </a:xfrm>
          <a:prstGeom prst="rect">
            <a:avLst/>
          </a:prstGeom>
        </p:spPr>
      </p:pic>
      <p:pic>
        <p:nvPicPr>
          <p:cNvPr id="8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18"/>
          <a:stretch>
            <a:fillRect/>
          </a:stretch>
        </p:blipFill>
        <p:spPr bwMode="auto">
          <a:xfrm>
            <a:off x="11064552" y="188640"/>
            <a:ext cx="813633" cy="62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547100" y="1638300"/>
            <a:ext cx="1415772" cy="3663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5" y="1638300"/>
            <a:ext cx="7241116" cy="3663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r>
              <a:rPr lang="zh-CN" altLang="en-US" sz="200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954120"/>
            <a:ext cx="10363200" cy="6463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499C9-5632-4D90-8546-A098EA1B2FA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>
            <a:extLst>
              <a:ext uri="{FF2B5EF4-FFF2-40B4-BE49-F238E27FC236}">
                <a16:creationId xmlns:a16="http://schemas.microsoft.com/office/drawing/2014/main" id="{09DE45B6-780F-4E29-83FF-C48F567374FE}"/>
              </a:ext>
            </a:extLst>
          </p:cNvPr>
          <p:cNvSpPr/>
          <p:nvPr userDrawn="1"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7C875DA-7994-4AB0-8700-8CE565844982}"/>
              </a:ext>
            </a:extLst>
          </p:cNvPr>
          <p:cNvSpPr/>
          <p:nvPr userDrawn="1"/>
        </p:nvSpPr>
        <p:spPr>
          <a:xfrm>
            <a:off x="826544" y="2084433"/>
            <a:ext cx="2765068" cy="21149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CC8955-0A0B-4F0B-A0B9-81D8BC4C97D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0" y="2055043"/>
            <a:ext cx="2829972" cy="21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6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9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88290" y="6382385"/>
            <a:ext cx="286448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明德厚学、求是创新</a:t>
            </a: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87" y="109170"/>
            <a:ext cx="2661371" cy="54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0330283" y="6529705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5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7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 userDrawn="1">
            <p:custDataLst>
              <p:tags r:id="rId1"/>
            </p:custDataLst>
          </p:nvPr>
        </p:nvSpPr>
        <p:spPr>
          <a:xfrm>
            <a:off x="288290" y="6382385"/>
            <a:ext cx="286448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明德厚学、求是创新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682F5D-F586-4A5E-A0AD-AA57A1EBC65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87" y="109170"/>
            <a:ext cx="2661371" cy="54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9167" y="1125539"/>
            <a:ext cx="5467351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8" y="1125539"/>
            <a:ext cx="5467349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71307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83651" y="261939"/>
            <a:ext cx="738664" cy="5616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9167" y="261939"/>
            <a:ext cx="8151284" cy="5616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733" y="261719"/>
            <a:ext cx="9925051" cy="64633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9167" y="1125539"/>
            <a:ext cx="5467351" cy="4752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8" y="1125539"/>
            <a:ext cx="5467349" cy="4752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954120"/>
            <a:ext cx="10363200" cy="6463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9167" y="1125539"/>
            <a:ext cx="5467351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8" y="1125539"/>
            <a:ext cx="5467349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71307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83651" y="261939"/>
            <a:ext cx="738664" cy="5616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9167" y="261939"/>
            <a:ext cx="8151284" cy="5616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892565"/>
            <a:ext cx="10363200" cy="7078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39485" y="2636838"/>
            <a:ext cx="3594100" cy="2665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36785" y="2636838"/>
            <a:ext cx="3594100" cy="2665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9752"/>
            <a:ext cx="10972800" cy="7078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39485" y="2636838"/>
            <a:ext cx="3594100" cy="2665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36785" y="2636838"/>
            <a:ext cx="3594100" cy="2665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547100" y="1638300"/>
            <a:ext cx="1415772" cy="3663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5" y="1638300"/>
            <a:ext cx="7241116" cy="3663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892565"/>
            <a:ext cx="10363200" cy="7078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39485" y="2636838"/>
            <a:ext cx="3594100" cy="2665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36785" y="2636838"/>
            <a:ext cx="3594100" cy="2665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9752"/>
            <a:ext cx="10972800" cy="7078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9752"/>
            <a:ext cx="10972800" cy="7078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547100" y="1638300"/>
            <a:ext cx="1415772" cy="3663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5" y="1638300"/>
            <a:ext cx="7241116" cy="3663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954120"/>
            <a:ext cx="10363200" cy="6463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9167" y="1125539"/>
            <a:ext cx="5467351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8" y="1125539"/>
            <a:ext cx="5467349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71307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83651" y="261939"/>
            <a:ext cx="738664" cy="5616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9167" y="261939"/>
            <a:ext cx="8151284" cy="5616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733" y="261719"/>
            <a:ext cx="9925051" cy="64633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9167" y="1125539"/>
            <a:ext cx="5467351" cy="4752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8" y="1125539"/>
            <a:ext cx="5467349" cy="4752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11" descr="F:\wholescen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4943476"/>
            <a:ext cx="12539133" cy="2157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DDBEDD46-AE9D-4923-85DA-42063909DF61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568" y="836613"/>
            <a:ext cx="99864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0703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93848"/>
            <a:ext cx="9985109" cy="615603"/>
          </a:xfrm>
        </p:spPr>
        <p:txBody>
          <a:bodyPr/>
          <a:lstStyle>
            <a:lvl1pPr>
              <a:defRPr sz="270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1" y="1196752"/>
            <a:ext cx="11041227" cy="4824536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E9CDC18A-66F7-44EC-9157-C85C45B5C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568" y="836613"/>
            <a:ext cx="99864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93848"/>
            <a:ext cx="9985109" cy="615603"/>
          </a:xfrm>
        </p:spPr>
        <p:txBody>
          <a:bodyPr/>
          <a:lstStyle>
            <a:lvl1pPr>
              <a:defRPr sz="270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1" y="1196752"/>
            <a:ext cx="11041227" cy="4824536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E9CDC18A-66F7-44EC-9157-C85C45B5C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D50CFE18-D2E7-4851-8F14-FCDA02E1B317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9F989ED2-25AF-4AB6-BC56-D6FD4F8594BC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F0730800-85D4-4056-BE26-B4147A7C8BA5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91BAE378-B447-4BF6-9821-BAA473E973C0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11" descr="F:\wholescen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4943476"/>
            <a:ext cx="12539133" cy="2157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DDBEDD46-AE9D-4923-85DA-42063909DF61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568" y="836613"/>
            <a:ext cx="99864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0703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93848"/>
            <a:ext cx="9985109" cy="615603"/>
          </a:xfrm>
        </p:spPr>
        <p:txBody>
          <a:bodyPr/>
          <a:lstStyle>
            <a:lvl1pPr>
              <a:defRPr sz="270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1" y="1196752"/>
            <a:ext cx="11041227" cy="4824536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E9CDC18A-66F7-44EC-9157-C85C45B5C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568" y="836613"/>
            <a:ext cx="99864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93848"/>
            <a:ext cx="9985109" cy="615603"/>
          </a:xfrm>
        </p:spPr>
        <p:txBody>
          <a:bodyPr/>
          <a:lstStyle>
            <a:lvl1pPr>
              <a:defRPr sz="270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1" y="1196752"/>
            <a:ext cx="11041227" cy="4824536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E9CDC18A-66F7-44EC-9157-C85C45B5C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D50CFE18-D2E7-4851-8F14-FCDA02E1B317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9F989ED2-25AF-4AB6-BC56-D6FD4F8594BC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F0730800-85D4-4056-BE26-B4147A7C8BA5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2013-05-31</a:t>
            </a:r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91BAE378-B447-4BF6-9821-BAA473E973C0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954120"/>
            <a:ext cx="10363200" cy="6463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F7C97-6865-4C0B-9A36-A42EAE7ED3BB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7C6E6-5D46-426A-BE56-4554D55E34EB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CE147-2573-4AE3-BEF6-D2DAF4A5687E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F71BC-87A7-4821-8024-B4C5DEABAA34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6FA8A-BE46-4E75-8A5D-D2D36743170C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5A068-87B4-41AD-9257-7079C33C68FA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9167" y="1125539"/>
            <a:ext cx="5467351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8" y="1125539"/>
            <a:ext cx="5467349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121B1-67C1-4144-8E5A-6A1FFCB9CFC6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B4FD4-B8F9-4CAC-88D6-BCDC018E2A95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71307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D9770-BEC3-4F75-9099-2D62DCB147A5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9025-675C-4414-BCB2-55D683D2A8A3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DADC4-3619-40A6-96FD-283DB5F74A41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8E93D-0C30-40C8-84C8-FEA79C8554A3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564BF-A56F-4D10-BE66-5D19B629473C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137CC-52CC-4A09-B2A6-35DFCA633299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3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11" descr="F:\wholescenery2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4883" y="4943476"/>
            <a:ext cx="12511616" cy="2157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6"/>
          <p:cNvSpPr>
            <a:spLocks noGrp="1"/>
          </p:cNvSpPr>
          <p:nvPr>
            <p:ph type="body" idx="1"/>
          </p:nvPr>
        </p:nvSpPr>
        <p:spPr>
          <a:xfrm>
            <a:off x="2639484" y="2636838"/>
            <a:ext cx="7391400" cy="26654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2000">
                <a:solidFill>
                  <a:srgbClr val="000000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032" name="Rectangle 5"/>
          <p:cNvSpPr>
            <a:spLocks noGrp="1"/>
          </p:cNvSpPr>
          <p:nvPr>
            <p:ph type="title"/>
          </p:nvPr>
        </p:nvSpPr>
        <p:spPr>
          <a:xfrm>
            <a:off x="1102785" y="1638301"/>
            <a:ext cx="9925049" cy="701675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pic>
        <p:nvPicPr>
          <p:cNvPr id="1033" name="Picture 9" descr="03-02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1" r="62491" b="10297"/>
          <a:stretch>
            <a:fillRect/>
          </a:stretch>
        </p:blipFill>
        <p:spPr>
          <a:xfrm>
            <a:off x="10608734" y="44451"/>
            <a:ext cx="1248833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" name="Line 16"/>
          <p:cNvSpPr/>
          <p:nvPr userDrawn="1"/>
        </p:nvSpPr>
        <p:spPr>
          <a:xfrm>
            <a:off x="527051" y="2420938"/>
            <a:ext cx="11140016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CB7962-E546-4D52-9ADC-8FC8FE12E10E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" name="Line 16"/>
          <p:cNvSpPr/>
          <p:nvPr userDrawn="1"/>
        </p:nvSpPr>
        <p:spPr>
          <a:xfrm>
            <a:off x="194733" y="981075"/>
            <a:ext cx="11855451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51ACF-D0F9-44C3-A1EC-173D20B2A4FA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3DB1-9C0D-41CA-8CB3-9FD623C3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48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 flipV="1">
            <a:off x="2117" y="5949950"/>
            <a:ext cx="12185651" cy="933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FC5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6"/>
          <p:cNvSpPr>
            <a:spLocks noGrp="1"/>
          </p:cNvSpPr>
          <p:nvPr>
            <p:ph type="body" idx="1"/>
          </p:nvPr>
        </p:nvSpPr>
        <p:spPr>
          <a:xfrm>
            <a:off x="529167" y="1125539"/>
            <a:ext cx="11137900" cy="4752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493667E-5C41-41A5-AFE7-290A341EA67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205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2000">
                <a:solidFill>
                  <a:srgbClr val="000000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56" name="Rectangle 5"/>
          <p:cNvSpPr>
            <a:spLocks noGrp="1"/>
          </p:cNvSpPr>
          <p:nvPr>
            <p:ph type="title"/>
          </p:nvPr>
        </p:nvSpPr>
        <p:spPr>
          <a:xfrm>
            <a:off x="1200152" y="255369"/>
            <a:ext cx="9925049" cy="646331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7" name="Line 16"/>
          <p:cNvSpPr/>
          <p:nvPr userDrawn="1"/>
        </p:nvSpPr>
        <p:spPr>
          <a:xfrm>
            <a:off x="194733" y="981075"/>
            <a:ext cx="11855451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 flipV="1">
            <a:off x="2117" y="5949950"/>
            <a:ext cx="12185651" cy="933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FC5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6"/>
          <p:cNvSpPr>
            <a:spLocks noGrp="1"/>
          </p:cNvSpPr>
          <p:nvPr>
            <p:ph type="body" idx="1"/>
          </p:nvPr>
        </p:nvSpPr>
        <p:spPr>
          <a:xfrm>
            <a:off x="529167" y="1125539"/>
            <a:ext cx="11137900" cy="4752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37427A3-8C0B-47F5-9FD0-00CD2E5F3B47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205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2000">
                <a:solidFill>
                  <a:srgbClr val="000000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80" name="Rectangle 5"/>
          <p:cNvSpPr>
            <a:spLocks noGrp="1"/>
          </p:cNvSpPr>
          <p:nvPr>
            <p:ph type="title"/>
          </p:nvPr>
        </p:nvSpPr>
        <p:spPr>
          <a:xfrm>
            <a:off x="1200152" y="255369"/>
            <a:ext cx="9925049" cy="646331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3081" name="Line 16"/>
          <p:cNvSpPr/>
          <p:nvPr userDrawn="1"/>
        </p:nvSpPr>
        <p:spPr>
          <a:xfrm>
            <a:off x="194733" y="981075"/>
            <a:ext cx="11855451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099" name="Picture 11" descr="F:\wholescenery2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4883" y="4943476"/>
            <a:ext cx="12511616" cy="2157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Rectangle 6"/>
          <p:cNvSpPr>
            <a:spLocks noGrp="1"/>
          </p:cNvSpPr>
          <p:nvPr>
            <p:ph type="body" idx="1"/>
          </p:nvPr>
        </p:nvSpPr>
        <p:spPr>
          <a:xfrm>
            <a:off x="2639484" y="2636838"/>
            <a:ext cx="7391400" cy="26654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D017EE2-E010-47CC-8CCF-D60081E58100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2000">
                <a:solidFill>
                  <a:srgbClr val="000000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104" name="Rectangle 5"/>
          <p:cNvSpPr>
            <a:spLocks noGrp="1"/>
          </p:cNvSpPr>
          <p:nvPr>
            <p:ph type="title"/>
          </p:nvPr>
        </p:nvSpPr>
        <p:spPr>
          <a:xfrm>
            <a:off x="1102785" y="1638301"/>
            <a:ext cx="9925049" cy="701675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pic>
        <p:nvPicPr>
          <p:cNvPr id="4105" name="Picture 9" descr="03-02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1" r="62491" b="10297"/>
          <a:stretch>
            <a:fillRect/>
          </a:stretch>
        </p:blipFill>
        <p:spPr>
          <a:xfrm>
            <a:off x="10608734" y="44451"/>
            <a:ext cx="1248833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6" name="Line 16"/>
          <p:cNvSpPr/>
          <p:nvPr userDrawn="1"/>
        </p:nvSpPr>
        <p:spPr>
          <a:xfrm>
            <a:off x="527051" y="2420938"/>
            <a:ext cx="11140016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71" name="Picture 11" descr="F:\wholescenery2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4883" y="4943476"/>
            <a:ext cx="12511616" cy="2157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Rectangle 6"/>
          <p:cNvSpPr>
            <a:spLocks noGrp="1"/>
          </p:cNvSpPr>
          <p:nvPr>
            <p:ph type="body" idx="1"/>
          </p:nvPr>
        </p:nvSpPr>
        <p:spPr>
          <a:xfrm>
            <a:off x="2639484" y="2636838"/>
            <a:ext cx="7391400" cy="26654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9A9FECA-0422-4D92-89E4-2C3D208E7061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2000">
                <a:solidFill>
                  <a:srgbClr val="000000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176" name="Rectangle 5"/>
          <p:cNvSpPr>
            <a:spLocks noGrp="1"/>
          </p:cNvSpPr>
          <p:nvPr>
            <p:ph type="title"/>
          </p:nvPr>
        </p:nvSpPr>
        <p:spPr>
          <a:xfrm>
            <a:off x="1102785" y="1638301"/>
            <a:ext cx="9925049" cy="701675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pic>
        <p:nvPicPr>
          <p:cNvPr id="7177" name="Picture 9" descr="03-02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1" r="62491" b="10297"/>
          <a:stretch>
            <a:fillRect/>
          </a:stretch>
        </p:blipFill>
        <p:spPr>
          <a:xfrm>
            <a:off x="10608734" y="44451"/>
            <a:ext cx="1248833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8" name="Line 16"/>
          <p:cNvSpPr/>
          <p:nvPr userDrawn="1"/>
        </p:nvSpPr>
        <p:spPr>
          <a:xfrm>
            <a:off x="527051" y="2420938"/>
            <a:ext cx="11140016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 flipV="1">
            <a:off x="2117" y="5949950"/>
            <a:ext cx="12185651" cy="933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FC5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2" name="Rectangle 6"/>
          <p:cNvSpPr>
            <a:spLocks noGrp="1"/>
          </p:cNvSpPr>
          <p:nvPr>
            <p:ph type="body" idx="1"/>
          </p:nvPr>
        </p:nvSpPr>
        <p:spPr>
          <a:xfrm>
            <a:off x="529167" y="1125539"/>
            <a:ext cx="11137900" cy="4752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782B67B-3477-4047-B247-E40D5A9797B8}" type="datetime1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205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2000">
                <a:solidFill>
                  <a:srgbClr val="000000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/40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6" name="Rectangle 5"/>
          <p:cNvSpPr>
            <a:spLocks noGrp="1"/>
          </p:cNvSpPr>
          <p:nvPr>
            <p:ph type="title"/>
          </p:nvPr>
        </p:nvSpPr>
        <p:spPr>
          <a:xfrm>
            <a:off x="1200152" y="255369"/>
            <a:ext cx="9925049" cy="646331"/>
          </a:xfrm>
          <a:prstGeom prst="rect">
            <a:avLst/>
          </a:prstGeom>
          <a:noFill/>
          <a:ln w="9525">
            <a:noFill/>
          </a:ln>
        </p:spPr>
        <p:txBody>
          <a:bodyPr anchor="b" anchorCtr="0">
            <a:spAutoFit/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2297" name="Line 16"/>
          <p:cNvSpPr/>
          <p:nvPr userDrawn="1"/>
        </p:nvSpPr>
        <p:spPr>
          <a:xfrm>
            <a:off x="194733" y="981075"/>
            <a:ext cx="11855451" cy="0"/>
          </a:xfrm>
          <a:prstGeom prst="line">
            <a:avLst/>
          </a:prstGeom>
          <a:ln w="12700" cap="flat" cmpd="sng">
            <a:solidFill>
              <a:srgbClr val="0099FF"/>
            </a:solidFill>
            <a:prstDash val="solid"/>
            <a:headEnd type="none" w="med" len="med"/>
            <a:tailEnd type="none" w="med" len="med"/>
          </a:ln>
          <a:effectLst>
            <a:prstShdw prst="shdw17" dist="17961" dir="13499999">
              <a:srgbClr val="005C99"/>
            </a:prstShdw>
          </a:effectLst>
        </p:spPr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41B690-896E-422F-B526-A1FA70F1A7B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4343" name="Picture 11" descr="IEI-logo-mini"/>
          <p:cNvPicPr>
            <a:picLocks noChangeAspect="1"/>
          </p:cNvPicPr>
          <p:nvPr/>
        </p:nvPicPr>
        <p:blipFill>
          <a:blip r:embed="rId14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3017" y="44450"/>
            <a:ext cx="1126067" cy="838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41B690-896E-422F-B526-A1FA70F1A7B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5367" name="Picture 11" descr="IEI-logo-mini"/>
          <p:cNvPicPr>
            <a:picLocks noChangeAspect="1"/>
          </p:cNvPicPr>
          <p:nvPr/>
        </p:nvPicPr>
        <p:blipFill>
          <a:blip r:embed="rId14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3017" y="44450"/>
            <a:ext cx="1126067" cy="838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FFFFF"/>
            </a:gs>
            <a:gs pos="5000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 userDrawn="1"/>
        </p:nvSpPr>
        <p:spPr bwMode="auto">
          <a:xfrm flipV="1">
            <a:off x="2118" y="5949950"/>
            <a:ext cx="12185649" cy="933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FC5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ChangeArrowheads="1"/>
          </p:cNvSpPr>
          <p:nvPr userDrawn="1"/>
        </p:nvSpPr>
        <p:spPr bwMode="auto">
          <a:xfrm flipV="1">
            <a:off x="0" y="1"/>
            <a:ext cx="12185651" cy="1196975"/>
          </a:xfrm>
          <a:prstGeom prst="rect">
            <a:avLst/>
          </a:prstGeom>
          <a:gradFill rotWithShape="0">
            <a:gsLst>
              <a:gs pos="0">
                <a:srgbClr val="7FB2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125539"/>
            <a:ext cx="111379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181596A-5A06-4AF8-A2C2-C7CBC44B1127}" type="datetime1">
              <a:rPr lang="zh-CN" altLang="en-US"/>
              <a:t>2025/3/6</a:t>
            </a:fld>
            <a:endParaRPr lang="zh-CN" altLang="en-US"/>
          </a:p>
        </p:txBody>
      </p:sp>
      <p:sp>
        <p:nvSpPr>
          <p:cNvPr id="205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1658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1533" y="61658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A1ADE39-C9DE-405A-933B-005831742715}" type="slidenum">
              <a:rPr lang="en-US" altLang="zh-CN"/>
              <a:t>‹#›</a:t>
            </a:fld>
            <a:r>
              <a:rPr lang="zh-CN" altLang="en-US"/>
              <a:t>/40</a:t>
            </a:r>
            <a:endParaRPr lang="en-US" altLang="zh-CN"/>
          </a:p>
        </p:txBody>
      </p:sp>
      <p:sp>
        <p:nvSpPr>
          <p:cNvPr id="205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200152" y="255369"/>
            <a:ext cx="9925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7" name="Line 16"/>
          <p:cNvSpPr>
            <a:spLocks noChangeShapeType="1"/>
          </p:cNvSpPr>
          <p:nvPr userDrawn="1"/>
        </p:nvSpPr>
        <p:spPr bwMode="auto">
          <a:xfrm>
            <a:off x="194733" y="981075"/>
            <a:ext cx="11855451" cy="0"/>
          </a:xfrm>
          <a:prstGeom prst="line">
            <a:avLst/>
          </a:prstGeom>
          <a:noFill/>
          <a:ln w="12700">
            <a:solidFill>
              <a:srgbClr val="0099FF"/>
            </a:solidFill>
            <a:round/>
          </a:ln>
          <a:effectLst>
            <a:prstShdw prst="shdw17" dist="17961" dir="13500000">
              <a:srgbClr val="005C99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u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Ø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Char char="þ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–"/>
        <a:defRPr sz="2000" b="1">
          <a:solidFill>
            <a:srgbClr val="3366FF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r"/>
        <a:defRPr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7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7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854" y="1899905"/>
            <a:ext cx="12192000" cy="2260127"/>
          </a:xfrm>
          <a:prstGeom prst="rect">
            <a:avLst/>
          </a:prstGeom>
          <a:solidFill>
            <a:srgbClr val="026FC5"/>
          </a:solidFill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endParaRPr kumimoji="1" lang="en-US" altLang="zh-CN" sz="48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2000" y="4678671"/>
            <a:ext cx="122040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陈恪瑾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000" y="5490735"/>
            <a:ext cx="121920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2025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34135" y="2505710"/>
            <a:ext cx="9369425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r>
              <a:rPr lang="en-US" altLang="zh-CN" sz="60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6000" b="1" dirty="0">
                <a:latin typeface="微软雅黑" panose="020B0503020204020204" charset="-122"/>
                <a:ea typeface="微软雅黑" panose="020B0503020204020204" charset="-122"/>
              </a:rPr>
              <a:t>CIFAR10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分类预测</a:t>
            </a:r>
          </a:p>
        </p:txBody>
      </p:sp>
      <p:pic>
        <p:nvPicPr>
          <p:cNvPr id="14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8" b="3262"/>
          <a:stretch>
            <a:fillRect/>
          </a:stretch>
        </p:blipFill>
        <p:spPr bwMode="auto">
          <a:xfrm>
            <a:off x="719404" y="111367"/>
            <a:ext cx="1732913" cy="125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blue and white 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23707" r="3210" b="17930"/>
          <a:stretch>
            <a:fillRect/>
          </a:stretch>
        </p:blipFill>
        <p:spPr>
          <a:xfrm>
            <a:off x="7696757" y="235991"/>
            <a:ext cx="4481723" cy="10065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成果展示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48128" y="2255125"/>
            <a:ext cx="3964893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第一轮训练的准确率就有 </a:t>
            </a:r>
            <a:r>
              <a:rPr lang="en-US" altLang="zh-CN" dirty="0"/>
              <a:t>60%</a:t>
            </a:r>
            <a:r>
              <a:rPr lang="zh-CN" altLang="en-US" dirty="0"/>
              <a:t>，是旧模型训练二十余轮都达不到的准确率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最终准确率可以到达 </a:t>
            </a:r>
            <a:r>
              <a:rPr lang="en-US" altLang="zh-CN" dirty="0"/>
              <a:t>80% ~ 85%</a:t>
            </a:r>
            <a:r>
              <a:rPr lang="zh-CN" altLang="en-US" dirty="0"/>
              <a:t>，可堪一用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 </a:t>
            </a:r>
            <a:r>
              <a:rPr lang="en-US" altLang="zh-CN" dirty="0"/>
              <a:t>22 </a:t>
            </a:r>
            <a:r>
              <a:rPr lang="zh-CN" altLang="en-US" dirty="0"/>
              <a:t>轮左右开始出现轻微的过拟合现象（对比测试过 </a:t>
            </a:r>
            <a:r>
              <a:rPr lang="en-US" altLang="zh-CN" dirty="0"/>
              <a:t>22 </a:t>
            </a:r>
            <a:r>
              <a:rPr lang="zh-CN" altLang="en-US" dirty="0"/>
              <a:t>轮和 </a:t>
            </a:r>
            <a:r>
              <a:rPr lang="en-US" altLang="zh-CN" dirty="0"/>
              <a:t>30 </a:t>
            </a:r>
            <a:r>
              <a:rPr lang="zh-CN" altLang="en-US" dirty="0"/>
              <a:t>轮的模型，实际差别并不明显）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75F40F-1C9B-19E7-E26A-F8AC5C6A5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8" y="1196752"/>
            <a:ext cx="6751697" cy="50637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C489FB-5667-C5DA-7C67-D73463C0D47D}"/>
              </a:ext>
            </a:extLst>
          </p:cNvPr>
          <p:cNvSpPr txBox="1"/>
          <p:nvPr/>
        </p:nvSpPr>
        <p:spPr>
          <a:xfrm rot="10800000">
            <a:off x="161726" y="2060848"/>
            <a:ext cx="461665" cy="20162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Loss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D4331-2F57-3F7E-DDEC-E26F2E9FE5F0}"/>
              </a:ext>
            </a:extLst>
          </p:cNvPr>
          <p:cNvSpPr txBox="1"/>
          <p:nvPr/>
        </p:nvSpPr>
        <p:spPr>
          <a:xfrm>
            <a:off x="6711051" y="3384674"/>
            <a:ext cx="461665" cy="20162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D846-B912-C979-CC67-542D6976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461EB3C-5729-37B0-E46A-58659EEA5B8D}"/>
              </a:ext>
            </a:extLst>
          </p:cNvPr>
          <p:cNvSpPr txBox="1"/>
          <p:nvPr/>
        </p:nvSpPr>
        <p:spPr>
          <a:xfrm>
            <a:off x="911424" y="260648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成果展示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43AC7-D9B1-8193-DEB0-FB5896A87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" y="1108083"/>
            <a:ext cx="2186588" cy="1744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5856FA-BE62-A8FF-410C-EE668314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24" y="1089270"/>
            <a:ext cx="1872394" cy="18723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251875-B720-ED37-C312-2D2F2BA85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6"/>
          <a:stretch/>
        </p:blipFill>
        <p:spPr>
          <a:xfrm>
            <a:off x="4088781" y="1077692"/>
            <a:ext cx="2972219" cy="1925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DBFE7A-8613-6ACC-065F-95D6D53AD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4" y="1077692"/>
            <a:ext cx="5799644" cy="39883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6AD537A-56AC-B581-FBC6-3333F0CE85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7"/>
          <a:stretch/>
        </p:blipFill>
        <p:spPr>
          <a:xfrm>
            <a:off x="240447" y="2895764"/>
            <a:ext cx="3075189" cy="21174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3A519D8-D525-20B2-BFCB-B535AF8E9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5"/>
          <a:stretch/>
        </p:blipFill>
        <p:spPr>
          <a:xfrm>
            <a:off x="258211" y="5013176"/>
            <a:ext cx="3075190" cy="17899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8C7C4B5-78CD-68A6-91F8-9D0AE48E70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49" y="6022650"/>
            <a:ext cx="1438430" cy="7764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DCE5970-F695-F215-C56C-4F594CAC8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4"/>
          <a:stretch/>
        </p:blipFill>
        <p:spPr>
          <a:xfrm>
            <a:off x="9907649" y="5167577"/>
            <a:ext cx="1438430" cy="77644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9CE69AF-2913-4838-3AEC-815A39E738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32" y="3425453"/>
            <a:ext cx="2258504" cy="337364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A953FEC-C630-315E-B146-C28FC1F9CC9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01" y="5068199"/>
            <a:ext cx="3075190" cy="17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8D2B-6A66-8908-A790-51C7465A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>
            <a:extLst>
              <a:ext uri="{FF2B5EF4-FFF2-40B4-BE49-F238E27FC236}">
                <a16:creationId xmlns:a16="http://schemas.microsoft.com/office/drawing/2014/main" id="{A27F0E84-8C3F-67AE-42F1-904D95853315}"/>
              </a:ext>
            </a:extLst>
          </p:cNvPr>
          <p:cNvSpPr/>
          <p:nvPr/>
        </p:nvSpPr>
        <p:spPr>
          <a:xfrm rot="16200000">
            <a:off x="7469468" y="-44560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26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F461FC00-3CED-ABF8-8A48-009E447AAC9D}"/>
              </a:ext>
            </a:extLst>
          </p:cNvPr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lang="en-US" altLang="zh-CN" sz="72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3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2FEEC12-1DEF-B574-E29C-9F8F3165D2ED}"/>
              </a:ext>
            </a:extLst>
          </p:cNvPr>
          <p:cNvSpPr/>
          <p:nvPr/>
        </p:nvSpPr>
        <p:spPr>
          <a:xfrm>
            <a:off x="7193574" y="2738829"/>
            <a:ext cx="2843524" cy="83099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结果分析</a:t>
            </a:r>
          </a:p>
        </p:txBody>
      </p:sp>
    </p:spTree>
    <p:extLst>
      <p:ext uri="{BB962C8B-B14F-4D97-AF65-F5344CB8AC3E}">
        <p14:creationId xmlns:p14="http://schemas.microsoft.com/office/powerpoint/2010/main" val="318135520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混淆矩阵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&amp; f1-score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16E4A6-8E66-C70A-31BF-FBAF964B7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0" r="11351"/>
          <a:stretch/>
        </p:blipFill>
        <p:spPr>
          <a:xfrm>
            <a:off x="-1" y="1124744"/>
            <a:ext cx="6607967" cy="55446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04AEE3-22F8-E2FC-7825-26FFFF139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>
          <a:xfrm>
            <a:off x="6312024" y="1670735"/>
            <a:ext cx="5759708" cy="51845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27E554-4CE9-BCB3-CD53-E98533CCA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7" t="6426" r="2751" b="83749"/>
          <a:stretch/>
        </p:blipFill>
        <p:spPr>
          <a:xfrm>
            <a:off x="6888088" y="1052736"/>
            <a:ext cx="1484045" cy="8640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ROC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曲线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&amp; PR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曲线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9FA12D-4C40-35D5-A0B0-8A6AA6B5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4521" r="4662" b="4339"/>
          <a:stretch/>
        </p:blipFill>
        <p:spPr>
          <a:xfrm>
            <a:off x="119336" y="1153647"/>
            <a:ext cx="6480720" cy="5184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6723FE-AA11-8899-000B-80454817F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6"/>
          <a:stretch/>
        </p:blipFill>
        <p:spPr>
          <a:xfrm>
            <a:off x="6456040" y="1153647"/>
            <a:ext cx="5184576" cy="54864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C0B92D-41B0-118F-80D6-46640E57E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2" t="52625" r="1766" b="8528"/>
          <a:stretch/>
        </p:blipFill>
        <p:spPr>
          <a:xfrm>
            <a:off x="7248128" y="3429000"/>
            <a:ext cx="2520280" cy="26641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6BDBD7-7CFF-6C69-3CA7-30092C875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1" t="13252" r="70159" b="68900"/>
          <a:stretch/>
        </p:blipFill>
        <p:spPr>
          <a:xfrm>
            <a:off x="1703512" y="2128607"/>
            <a:ext cx="2680585" cy="26803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7CB95F-7E41-F095-528B-58186650A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0" t="60500" r="9680" b="11152"/>
          <a:stretch/>
        </p:blipFill>
        <p:spPr>
          <a:xfrm>
            <a:off x="3575720" y="3468764"/>
            <a:ext cx="2664295" cy="24803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5904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错误示例分析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3392" y="1190383"/>
            <a:ext cx="9793088" cy="1128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直接预测价格的对数而不是价格：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理论上得分会提高，但是经过实际测试提升几乎可以忽略不计。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604336" y="2996952"/>
            <a:ext cx="9793088" cy="1128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不随机丢失值，即不使用均值直接代替缺失值：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推测由于本例中缺失数据的确是随机丢失，处理后得分反而下降。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83125-753C-455C-1B09-2F65BC085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0" t="4922" r="13635" b="8127"/>
          <a:stretch/>
        </p:blipFill>
        <p:spPr>
          <a:xfrm>
            <a:off x="326430" y="3905672"/>
            <a:ext cx="2960594" cy="28529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97414B-60E0-3BDD-F539-CEDF353B0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3655" r="18008" b="9393"/>
          <a:stretch/>
        </p:blipFill>
        <p:spPr>
          <a:xfrm>
            <a:off x="372714" y="1007289"/>
            <a:ext cx="2789007" cy="2898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CB5208-39E0-397C-7684-5EFD0E066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5704" r="18008" b="8985"/>
          <a:stretch/>
        </p:blipFill>
        <p:spPr>
          <a:xfrm>
            <a:off x="3093318" y="1052736"/>
            <a:ext cx="2745277" cy="28550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959286-0263-4E37-1A3B-710BE7EAF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5704" r="18008" b="8985"/>
          <a:stretch/>
        </p:blipFill>
        <p:spPr>
          <a:xfrm>
            <a:off x="5838595" y="1052736"/>
            <a:ext cx="2849693" cy="29055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7053B2-3ADE-8061-B850-8AA9E4354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t="5704" r="18359" b="8985"/>
          <a:stretch/>
        </p:blipFill>
        <p:spPr>
          <a:xfrm>
            <a:off x="8688288" y="1057807"/>
            <a:ext cx="2788940" cy="29004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9A6A87-A451-08EC-5768-B8219FCF5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5704" r="18008" b="8985"/>
          <a:stretch/>
        </p:blipFill>
        <p:spPr>
          <a:xfrm>
            <a:off x="3106228" y="3906662"/>
            <a:ext cx="2742256" cy="28519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3EEDF7-D6CF-9621-DB5E-34FEB43705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5704" r="18008" b="8985"/>
          <a:stretch/>
        </p:blipFill>
        <p:spPr>
          <a:xfrm>
            <a:off x="5963898" y="3945586"/>
            <a:ext cx="2800398" cy="29124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86EF6AF-8A84-F4A4-55D2-FB494ABC1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5704" r="18008" b="8985"/>
          <a:stretch/>
        </p:blipFill>
        <p:spPr>
          <a:xfrm>
            <a:off x="8756093" y="3919449"/>
            <a:ext cx="2716712" cy="28253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8A6EACD-0936-8671-F8BD-F56D913F2C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05" y="3843958"/>
            <a:ext cx="27051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附录：参考文献</a:t>
            </a:r>
          </a:p>
        </p:txBody>
      </p:sp>
      <p:sp>
        <p:nvSpPr>
          <p:cNvPr id="5" name="矩形 4"/>
          <p:cNvSpPr/>
          <p:nvPr/>
        </p:nvSpPr>
        <p:spPr>
          <a:xfrm>
            <a:off x="839416" y="1412776"/>
            <a:ext cx="10451803" cy="332295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张奥森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Zachary C. Lipton,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Alexander J. Smola.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动手学深度学习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[M].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机械工业出版社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2021.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 Eric Matthes. Python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编程：从入门到实践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[M].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人民邮电出版社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2016.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 Lee Vaughan. Python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极客项目编程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[M].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人民邮电出版社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2019.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 Al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Sweigart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Python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编程快速上手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让繁琐工作自动化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[M].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人民邮电出版社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2016.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1445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880828"/>
            <a:ext cx="12047984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336" y="2384884"/>
            <a:ext cx="12072664" cy="1944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2132856"/>
            <a:ext cx="12192000" cy="1944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18"/>
          <a:stretch>
            <a:fillRect/>
          </a:stretch>
        </p:blipFill>
        <p:spPr bwMode="auto">
          <a:xfrm>
            <a:off x="11228811" y="92299"/>
            <a:ext cx="869686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179762" y="5010696"/>
            <a:ext cx="5832475" cy="93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charset="-122"/>
              </a:rPr>
              <a:t>陈恪瑾</a:t>
            </a:r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</a:rPr>
              <a:t>2025-03-07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79376" y="2564904"/>
            <a:ext cx="10585175" cy="101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737373"/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5865" b="1" dirty="0">
                <a:solidFill>
                  <a:schemeClr val="bg1"/>
                </a:solidFill>
                <a:latin typeface="+mj-ea"/>
                <a:ea typeface="+mj-ea"/>
              </a:rPr>
              <a:t>谢谢大家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72" y="0"/>
            <a:ext cx="884339" cy="854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3"/>
          <p:cNvSpPr/>
          <p:nvPr/>
        </p:nvSpPr>
        <p:spPr bwMode="gray">
          <a:xfrm flipV="1">
            <a:off x="2042467" y="3852890"/>
            <a:ext cx="1093019" cy="152070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2330482" y="3220017"/>
            <a:ext cx="324863" cy="129920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2035439" y="2191679"/>
            <a:ext cx="1093019" cy="176158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4504357" y="1802941"/>
            <a:ext cx="5912124" cy="119599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4472C4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3261751" y="1796820"/>
            <a:ext cx="1242605" cy="1202113"/>
          </a:xfrm>
          <a:prstGeom prst="roundRect">
            <a:avLst>
              <a:gd name="adj" fmla="val 11921"/>
            </a:avLst>
          </a:prstGeom>
          <a:solidFill>
            <a:srgbClr val="026FC5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4504357" y="3256318"/>
            <a:ext cx="5912124" cy="1192036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4472C4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3261751" y="3256318"/>
            <a:ext cx="1242607" cy="1192036"/>
          </a:xfrm>
          <a:prstGeom prst="roundRect">
            <a:avLst>
              <a:gd name="adj" fmla="val 11921"/>
            </a:avLst>
          </a:prstGeom>
          <a:solidFill>
            <a:srgbClr val="026FC5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4504357" y="4697390"/>
            <a:ext cx="5912124" cy="118140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4472C4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3261751" y="4697390"/>
            <a:ext cx="1242605" cy="1181401"/>
          </a:xfrm>
          <a:prstGeom prst="roundRect">
            <a:avLst>
              <a:gd name="adj" fmla="val 11921"/>
            </a:avLst>
          </a:prstGeom>
          <a:solidFill>
            <a:srgbClr val="026FC5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476345" y="3273601"/>
            <a:ext cx="1190548" cy="1192036"/>
          </a:xfrm>
          <a:prstGeom prst="ellipse">
            <a:avLst/>
          </a:prstGeom>
          <a:solidFill>
            <a:srgbClr val="026FC5"/>
          </a:solidFill>
          <a:ln w="9525">
            <a:noFill/>
            <a:round/>
          </a:ln>
          <a:effectLst/>
        </p:spPr>
        <p:txBody>
          <a:bodyPr lIns="82824" tIns="41411" rIns="82824" bIns="41411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D1803A-3BFD-2889-A18E-0BA221366AA9}"/>
              </a:ext>
            </a:extLst>
          </p:cNvPr>
          <p:cNvSpPr/>
          <p:nvPr/>
        </p:nvSpPr>
        <p:spPr>
          <a:xfrm>
            <a:off x="4637649" y="1982377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背景概述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4DB67D-B174-7A78-4F85-C58F01FBF86B}"/>
              </a:ext>
            </a:extLst>
          </p:cNvPr>
          <p:cNvSpPr/>
          <p:nvPr/>
        </p:nvSpPr>
        <p:spPr>
          <a:xfrm>
            <a:off x="4641683" y="3429000"/>
            <a:ext cx="3262432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latin typeface="Arial" panose="020B0604020202020204"/>
                <a:ea typeface="微软雅黑" panose="020B0503020204020204" pitchFamily="34" charset="-122"/>
              </a:rPr>
              <a:t>训练与预测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DA6ABC-830B-95DD-8B23-4F6AAB92E683}"/>
              </a:ext>
            </a:extLst>
          </p:cNvPr>
          <p:cNvSpPr/>
          <p:nvPr/>
        </p:nvSpPr>
        <p:spPr>
          <a:xfrm>
            <a:off x="4637649" y="4872591"/>
            <a:ext cx="2843524" cy="83099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结果分析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71859A-E840-2836-774B-A60C024607A2}"/>
              </a:ext>
            </a:extLst>
          </p:cNvPr>
          <p:cNvSpPr txBox="1"/>
          <p:nvPr/>
        </p:nvSpPr>
        <p:spPr>
          <a:xfrm>
            <a:off x="623392" y="246123"/>
            <a:ext cx="9369425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44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rPr>
              <a:t>CIFAR10</a:t>
            </a:r>
            <a:r>
              <a:rPr lang="zh-CN" altLang="en-US" sz="44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rPr>
              <a:t>分类预测</a:t>
            </a: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B13F6F4C-DDC5-126F-3A5F-65917862A0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026FC5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26FC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2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5DD5605D-3910-7DDE-4B32-B49DFF609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23707" r="3210" b="17930"/>
          <a:stretch>
            <a:fillRect/>
          </a:stretch>
        </p:blipFill>
        <p:spPr>
          <a:xfrm>
            <a:off x="7710277" y="0"/>
            <a:ext cx="4481723" cy="100653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69468" y="-44560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26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lang="en-US" altLang="zh-CN" sz="72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背景概述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544272" y="2556165"/>
            <a:ext cx="1552028" cy="1158496"/>
            <a:chOff x="9140243" y="2649839"/>
            <a:chExt cx="1552028" cy="1158496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552028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1</a:t>
              </a:r>
              <a:r>
                <a:rPr kumimoji="1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-1 </a:t>
              </a:r>
              <a:r>
                <a:rPr kumimoji="1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数据预览</a:t>
              </a: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552028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1</a:t>
              </a:r>
              <a:r>
                <a:rPr kumimoji="0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-2 </a:t>
              </a:r>
              <a:r>
                <a: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模型概览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552028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1</a:t>
              </a:r>
              <a:r>
                <a:rPr kumimoji="1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-3 </a:t>
              </a:r>
              <a:r>
                <a:rPr kumimoji="1" lang="zh-CN" altLang="en-US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概念</a:t>
              </a:r>
              <a:r>
                <a:rPr kumimoji="1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阐释</a:t>
              </a: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数据预览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1384" y="1052736"/>
            <a:ext cx="835292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数据集来源：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CIFAR-10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4190" y="5578246"/>
            <a:ext cx="9649072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CIFAR-10</a:t>
            </a:r>
            <a:r>
              <a:rPr lang="zh-CN" altLang="en-US" dirty="0"/>
              <a:t> 包含 </a:t>
            </a:r>
            <a:r>
              <a:rPr lang="en-US" altLang="zh-CN" dirty="0"/>
              <a:t>10 </a:t>
            </a:r>
            <a:r>
              <a:rPr lang="zh-CN" altLang="en-US" dirty="0"/>
              <a:t>个类别，每类 </a:t>
            </a:r>
            <a:r>
              <a:rPr lang="en-US" altLang="zh-CN" dirty="0"/>
              <a:t>6000 </a:t>
            </a:r>
            <a:r>
              <a:rPr lang="zh-CN" altLang="en-US" dirty="0"/>
              <a:t>张 </a:t>
            </a:r>
            <a:r>
              <a:rPr lang="en-US" altLang="zh-CN" dirty="0"/>
              <a:t>32×32 </a:t>
            </a:r>
            <a:r>
              <a:rPr lang="zh-CN" altLang="en-US" dirty="0"/>
              <a:t>的彩色图片。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031577-76FC-8DA2-7E48-BD37805E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9" y="1506771"/>
            <a:ext cx="2886075" cy="4029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8DCE9F-C785-63AF-45F4-A710E5BE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r="9051" b="9613"/>
          <a:stretch/>
        </p:blipFill>
        <p:spPr>
          <a:xfrm>
            <a:off x="2927648" y="1279753"/>
            <a:ext cx="9145016" cy="43046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模型概览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E261D6CD-8756-B3E5-4312-64C576C11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446" y="1895793"/>
            <a:ext cx="2304256" cy="46800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3A6745-068E-42E6-6B44-275A5A73E3DC}"/>
              </a:ext>
            </a:extLst>
          </p:cNvPr>
          <p:cNvSpPr txBox="1"/>
          <p:nvPr/>
        </p:nvSpPr>
        <p:spPr>
          <a:xfrm>
            <a:off x="764158" y="1268760"/>
            <a:ext cx="9649072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使用模型：</a:t>
            </a:r>
            <a:r>
              <a:rPr lang="en-US" altLang="zh-CN" b="1" dirty="0" err="1"/>
              <a:t>LeNet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0BFDC-92F2-AB81-8F6D-63B6D519E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26"/>
          <a:stretch/>
        </p:blipFill>
        <p:spPr>
          <a:xfrm>
            <a:off x="3646940" y="2207687"/>
            <a:ext cx="7840294" cy="3758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概念阐释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210755-FE3F-9356-56B8-72A5631A3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0" y="1052736"/>
            <a:ext cx="10759780" cy="25675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7A718C-BED2-1DC1-B870-186038761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77072"/>
            <a:ext cx="5328592" cy="21734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24069D-C74C-E2B6-408B-573EF7EACE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42" y="4077072"/>
            <a:ext cx="5213802" cy="2135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E46410-D28B-CE48-1891-0569A2B1CB8C}"/>
              </a:ext>
            </a:extLst>
          </p:cNvPr>
          <p:cNvSpPr txBox="1"/>
          <p:nvPr/>
        </p:nvSpPr>
        <p:spPr>
          <a:xfrm>
            <a:off x="407368" y="3463435"/>
            <a:ext cx="2376264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卷积（</a:t>
            </a:r>
            <a:r>
              <a:rPr lang="en-US" altLang="zh-CN" dirty="0"/>
              <a:t>Convolution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AB57A-9A6F-9298-DD55-3B04B7953669}"/>
              </a:ext>
            </a:extLst>
          </p:cNvPr>
          <p:cNvSpPr txBox="1"/>
          <p:nvPr/>
        </p:nvSpPr>
        <p:spPr>
          <a:xfrm>
            <a:off x="6047560" y="3474588"/>
            <a:ext cx="2376264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池化（</a:t>
            </a:r>
            <a:r>
              <a:rPr lang="en-US" altLang="zh-CN" dirty="0"/>
              <a:t>Pooling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258AF-83E2-679B-8E25-BA7A4251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>
            <a:extLst>
              <a:ext uri="{FF2B5EF4-FFF2-40B4-BE49-F238E27FC236}">
                <a16:creationId xmlns:a16="http://schemas.microsoft.com/office/drawing/2014/main" id="{AA489BFF-F8A8-4345-F96D-5BA13BDB8629}"/>
              </a:ext>
            </a:extLst>
          </p:cNvPr>
          <p:cNvSpPr/>
          <p:nvPr/>
        </p:nvSpPr>
        <p:spPr>
          <a:xfrm rot="16200000">
            <a:off x="7469468" y="-44560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26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80A7D0ED-A546-F936-FE64-67DF96800DED}"/>
              </a:ext>
            </a:extLst>
          </p:cNvPr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lang="en-US" altLang="zh-CN" sz="72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E5AF5E-CAF2-58D5-8E6A-5FC71C1C7607}"/>
              </a:ext>
            </a:extLst>
          </p:cNvPr>
          <p:cNvSpPr/>
          <p:nvPr/>
        </p:nvSpPr>
        <p:spPr>
          <a:xfrm>
            <a:off x="5281840" y="2676451"/>
            <a:ext cx="3262432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训练与预测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CF393C9-BCBE-8571-7BB4-1A5DFF448CDE}"/>
              </a:ext>
            </a:extLst>
          </p:cNvPr>
          <p:cNvGrpSpPr/>
          <p:nvPr/>
        </p:nvGrpSpPr>
        <p:grpSpPr>
          <a:xfrm>
            <a:off x="8544272" y="2556165"/>
            <a:ext cx="1790875" cy="1158496"/>
            <a:chOff x="9140243" y="2649839"/>
            <a:chExt cx="1790875" cy="115849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348767-E460-7767-CECB-B6E24DC037D5}"/>
                </a:ext>
              </a:extLst>
            </p:cNvPr>
            <p:cNvSpPr/>
            <p:nvPr/>
          </p:nvSpPr>
          <p:spPr>
            <a:xfrm>
              <a:off x="9140243" y="2649839"/>
              <a:ext cx="1790875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r>
                <a:rPr kumimoji="1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-1 </a:t>
              </a:r>
              <a:r>
                <a:rPr kumimoji="1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失败的尝试</a:t>
              </a: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1227276-D4FB-F5E0-0705-228DC4E5A5D3}"/>
                </a:ext>
              </a:extLst>
            </p:cNvPr>
            <p:cNvSpPr/>
            <p:nvPr/>
          </p:nvSpPr>
          <p:spPr>
            <a:xfrm>
              <a:off x="9140243" y="3037021"/>
              <a:ext cx="1552028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r>
                <a:rPr kumimoji="0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-2 </a:t>
              </a:r>
              <a:r>
                <a: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模型升级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B774FAD-9802-BDD2-F0ED-259C438F9E1B}"/>
                </a:ext>
              </a:extLst>
            </p:cNvPr>
            <p:cNvSpPr/>
            <p:nvPr/>
          </p:nvSpPr>
          <p:spPr>
            <a:xfrm>
              <a:off x="9140243" y="3429000"/>
              <a:ext cx="1552028" cy="379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65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r>
                <a:rPr kumimoji="1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-3 </a:t>
              </a:r>
              <a:r>
                <a:rPr kumimoji="1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成果展示</a:t>
              </a: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38699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失败的尝试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95050" y="1268760"/>
            <a:ext cx="3096344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i="0" dirty="0">
                <a:effectLst/>
                <a:latin typeface="Helvetica" panose="020B0604020202020204" pitchFamily="34" charset="0"/>
              </a:rPr>
              <a:t>准确率 </a:t>
            </a:r>
            <a:r>
              <a:rPr lang="en-US" altLang="zh-CN" sz="2800" b="0" i="0" dirty="0">
                <a:effectLst/>
                <a:latin typeface="Helvetica" panose="020B0604020202020204" pitchFamily="34" charset="0"/>
              </a:rPr>
              <a:t>0.3605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CAEBEF-BBD6-CF47-5A70-E200D38A6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r="6896"/>
          <a:stretch/>
        </p:blipFill>
        <p:spPr>
          <a:xfrm>
            <a:off x="191344" y="980728"/>
            <a:ext cx="7272808" cy="28083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B21C36-B50C-EE0E-C6C2-36AB53CF5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r="3405"/>
          <a:stretch/>
        </p:blipFill>
        <p:spPr>
          <a:xfrm>
            <a:off x="119336" y="3841198"/>
            <a:ext cx="7704856" cy="28194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D203E4-0A6C-F37D-7B07-E112DFB088B2}"/>
              </a:ext>
            </a:extLst>
          </p:cNvPr>
          <p:cNvSpPr txBox="1"/>
          <p:nvPr/>
        </p:nvSpPr>
        <p:spPr>
          <a:xfrm>
            <a:off x="7896200" y="5733256"/>
            <a:ext cx="3096344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i="0" dirty="0">
                <a:effectLst/>
                <a:latin typeface="Helvetica" panose="020B0604020202020204" pitchFamily="34" charset="0"/>
              </a:rPr>
              <a:t>准确率 </a:t>
            </a:r>
            <a:r>
              <a:rPr lang="en-US" altLang="zh-CN" sz="2800" b="0" i="0" dirty="0">
                <a:effectLst/>
                <a:latin typeface="Helvetica" panose="020B0604020202020204" pitchFamily="34" charset="0"/>
              </a:rPr>
              <a:t>0.2554</a:t>
            </a:r>
            <a:endParaRPr lang="en-US" altLang="zh-CN" sz="2800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865A2DB1-7591-A4EF-02EE-E3B2B8008520}"/>
              </a:ext>
            </a:extLst>
          </p:cNvPr>
          <p:cNvSpPr/>
          <p:nvPr/>
        </p:nvSpPr>
        <p:spPr>
          <a:xfrm>
            <a:off x="8004212" y="2132856"/>
            <a:ext cx="576064" cy="36724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D05F92-5BC5-B78D-B956-37BEB287D918}"/>
              </a:ext>
            </a:extLst>
          </p:cNvPr>
          <p:cNvSpPr txBox="1"/>
          <p:nvPr/>
        </p:nvSpPr>
        <p:spPr>
          <a:xfrm>
            <a:off x="8976320" y="2757988"/>
            <a:ext cx="23762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Helvetica" panose="020B0604020202020204" pitchFamily="34" charset="0"/>
              </a:rPr>
              <a:t>增加对数据集的随机翻转、裁剪</a:t>
            </a:r>
            <a:endParaRPr lang="en-US" altLang="zh-CN" b="1" i="0" dirty="0">
              <a:effectLst/>
              <a:latin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Helvetica" panose="020B0604020202020204" pitchFamily="34" charset="0"/>
              </a:rPr>
              <a:t>随机丢失（失活）一部分神经元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Helvetica" panose="020B0604020202020204" pitchFamily="34" charset="0"/>
              </a:rPr>
              <a:t>使用其他的激活函数，（</a:t>
            </a:r>
            <a:r>
              <a:rPr lang="en-US" altLang="zh-CN" b="1" i="0" dirty="0" err="1">
                <a:effectLst/>
                <a:latin typeface="Helvetica" panose="020B0604020202020204" pitchFamily="34" charset="0"/>
              </a:rPr>
              <a:t>sigmod</a:t>
            </a:r>
            <a:r>
              <a:rPr lang="zh-CN" altLang="en-US" b="1" i="0" dirty="0">
                <a:effectLst/>
                <a:latin typeface="Helvetica" panose="020B0604020202020204" pitchFamily="34" charset="0"/>
              </a:rPr>
              <a:t>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11424" y="26064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charset="-122"/>
              </a:rPr>
              <a:t> 模型升级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779FC3-EEA2-7578-10CD-7C0F965B55A0}"/>
              </a:ext>
            </a:extLst>
          </p:cNvPr>
          <p:cNvSpPr txBox="1"/>
          <p:nvPr/>
        </p:nvSpPr>
        <p:spPr>
          <a:xfrm>
            <a:off x="191344" y="1052736"/>
            <a:ext cx="5904656" cy="73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从“平均池化”到“最大池化”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0D8E5-C873-513E-4A39-249E9C3A0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788130"/>
            <a:ext cx="1162050" cy="314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EAC37C-95F2-F57D-7A17-2EA686BA5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765633"/>
            <a:ext cx="1171575" cy="3143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E8729F2-A828-64AC-29AE-5AF09CD83AB5}"/>
              </a:ext>
            </a:extLst>
          </p:cNvPr>
          <p:cNvSpPr txBox="1"/>
          <p:nvPr/>
        </p:nvSpPr>
        <p:spPr>
          <a:xfrm>
            <a:off x="335360" y="2221519"/>
            <a:ext cx="5760640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保留更强的特征信息：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能够保留更具代表性的特征，特别是在局部区域内最  显著的特征（如边缘、角点等）。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提高对噪声的鲁棒性：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    </a:t>
            </a:r>
            <a:r>
              <a:rPr lang="zh-CN" altLang="en-US" dirty="0"/>
              <a:t>平均池化会将噪声的影响均匀分配到整个区域，可能    导致池化结果较为平滑，并且对噪声的敏感度较高。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更好的空间不变性：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保留池化窗口内最显著的特征。例如，如果一个边缘或纹理在局部区域内比较突出，即使整个物体发生位移，最大池化依然能有效提取该特征。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33B7B6-3BEC-12EC-49BF-AF7B2F5A7EC9}"/>
              </a:ext>
            </a:extLst>
          </p:cNvPr>
          <p:cNvSpPr txBox="1"/>
          <p:nvPr/>
        </p:nvSpPr>
        <p:spPr>
          <a:xfrm>
            <a:off x="6252755" y="1058529"/>
            <a:ext cx="5904656" cy="73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引入“批归一化”</a:t>
            </a:r>
            <a:endParaRPr lang="en-US" altLang="zh-CN" sz="32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63BE403-9762-8B58-1559-A36F80B16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95" y="1765632"/>
            <a:ext cx="1912138" cy="31432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3E6D1BF-190E-8147-4C52-EC92E4574F51}"/>
              </a:ext>
            </a:extLst>
          </p:cNvPr>
          <p:cNvSpPr txBox="1"/>
          <p:nvPr/>
        </p:nvSpPr>
        <p:spPr>
          <a:xfrm>
            <a:off x="6168007" y="2219207"/>
            <a:ext cx="598940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让数据分布更稳定：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每层输入数据的分布更加稳定，梯度也不会因为数据分布剧烈变化而出现震荡。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提供一定的正则化效果：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     </a:t>
            </a:r>
            <a:r>
              <a:rPr lang="en-US" altLang="zh-CN" dirty="0"/>
              <a:t>BN  </a:t>
            </a:r>
            <a:r>
              <a:rPr lang="zh-CN" altLang="en-US" dirty="0"/>
              <a:t>使用  </a:t>
            </a:r>
            <a:r>
              <a:rPr lang="en-US" altLang="zh-CN" dirty="0"/>
              <a:t>mini-batch  </a:t>
            </a:r>
            <a:r>
              <a:rPr lang="zh-CN" altLang="en-US" dirty="0"/>
              <a:t>的均值和标准差，而不是整个数据集的统计信息，这相当于在训练中加入了一定的随机噪声。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数据分布更适合激活函数：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避免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层输出大量 </a:t>
            </a:r>
            <a:r>
              <a:rPr lang="en-US" altLang="zh-CN" dirty="0"/>
              <a:t>0</a:t>
            </a:r>
            <a:r>
              <a:rPr lang="zh-CN" altLang="en-US" dirty="0"/>
              <a:t>（即“神经元死亡”问题） 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D8834B2-CB4C-0CD5-194C-CD9627D84888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6048672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Artsy">
  <a:themeElements>
    <a:clrScheme name="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Artsy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微软雅黑" panose="020B0503020204020204" charset="-122"/>
            <a:ea typeface="微软雅黑" panose="020B050302020402020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>
              <a:lumMod val="60000"/>
              <a:lumOff val="4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 fontAlgn="auto">
          <a:spcAft>
            <a:spcPts val="0"/>
          </a:spcAft>
          <a:buFont typeface="Wingdings" panose="05000000000000000000" pitchFamily="2" charset="2"/>
          <a:buNone/>
          <a:defRPr dirty="0" smtClean="0">
            <a:latin typeface="Times New Roman" panose="02020603050405020304" pitchFamily="18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3F3F3F"/>
      </a:dk2>
      <a:lt2>
        <a:srgbClr val="E3DED1"/>
      </a:lt2>
      <a:accent1>
        <a:srgbClr val="B1222D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rtsy">
  <a:themeElements>
    <a:clrScheme name="1_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1_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rtsy">
  <a:themeElements>
    <a:clrScheme name="1_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1_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Artsy">
  <a:themeElements>
    <a:clrScheme name="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Artsy">
  <a:themeElements>
    <a:clrScheme name="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Artsy">
  <a:themeElements>
    <a:clrScheme name="1_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1_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Artsy">
  <a:themeElements>
    <a:clrScheme name="1_Artsy 1">
      <a:dk1>
        <a:srgbClr val="000000"/>
      </a:dk1>
      <a:lt1>
        <a:srgbClr val="FFFFCC"/>
      </a:lt1>
      <a:dk2>
        <a:srgbClr val="4D4D4D"/>
      </a:dk2>
      <a:lt2>
        <a:srgbClr val="FFCC00"/>
      </a:lt2>
      <a:accent1>
        <a:srgbClr val="808000"/>
      </a:accent1>
      <a:accent2>
        <a:srgbClr val="CC9900"/>
      </a:accent2>
      <a:accent3>
        <a:srgbClr val="B2B2B2"/>
      </a:accent3>
      <a:accent4>
        <a:srgbClr val="DADAAE"/>
      </a:accent4>
      <a:accent5>
        <a:srgbClr val="C0C0AA"/>
      </a:accent5>
      <a:accent6>
        <a:srgbClr val="B98A00"/>
      </a:accent6>
      <a:hlink>
        <a:srgbClr val="CC6600"/>
      </a:hlink>
      <a:folHlink>
        <a:srgbClr val="969696"/>
      </a:folHlink>
    </a:clrScheme>
    <a:fontScheme name="1_Artsy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B1222D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B1222D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B1222D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B1222D"/>
    </a:accent1>
    <a:accent2>
      <a:srgbClr val="7F7F7F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02060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911</Words>
  <Application>Microsoft Office PowerPoint</Application>
  <PresentationFormat>宽屏</PresentationFormat>
  <Paragraphs>96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17</vt:i4>
      </vt:variant>
    </vt:vector>
  </HeadingPairs>
  <TitlesOfParts>
    <vt:vector size="43" baseType="lpstr">
      <vt:lpstr>等线</vt:lpstr>
      <vt:lpstr>等线 Light</vt:lpstr>
      <vt:lpstr>华文行楷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Helvetica</vt:lpstr>
      <vt:lpstr>Times New Roman</vt:lpstr>
      <vt:lpstr>Wingdings</vt:lpstr>
      <vt:lpstr>Wingdings 2</vt:lpstr>
      <vt:lpstr>Artsy</vt:lpstr>
      <vt:lpstr>1_Artsy</vt:lpstr>
      <vt:lpstr>2_Artsy</vt:lpstr>
      <vt:lpstr>3_Artsy</vt:lpstr>
      <vt:lpstr>4_Artsy</vt:lpstr>
      <vt:lpstr>5_Artsy</vt:lpstr>
      <vt:lpstr>2_Office 主题</vt:lpstr>
      <vt:lpstr>4_Office 主题</vt:lpstr>
      <vt:lpstr>7_Artsy</vt:lpstr>
      <vt:lpstr>6_Artsy</vt:lpstr>
      <vt:lpstr>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MiaoLing</dc:creator>
  <cp:lastModifiedBy>照临 唐</cp:lastModifiedBy>
  <cp:revision>2760</cp:revision>
  <dcterms:created xsi:type="dcterms:W3CDTF">2010-06-07T09:06:00Z</dcterms:created>
  <dcterms:modified xsi:type="dcterms:W3CDTF">2025-03-06T11:49:14Z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70A5BCDCD5904A18A2C46F9C5E589475</vt:lpwstr>
  </property>
</Properties>
</file>